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Rwb7v0NiKjl4DaYzqsoaWoP6h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7FBB45-ED1F-40BF-8EFB-5A0D227D87C5}">
  <a:tblStyle styleId="{CE7FBB45-ED1F-40BF-8EFB-5A0D227D87C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8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jeffk@krakoffcomm.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prsa-pgh.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descr="Screen Shot 2016-06-05 at 11.04.42 AM.png"/>
          <p:cNvPicPr preferRelativeResize="0"/>
          <p:nvPr/>
        </p:nvPicPr>
        <p:blipFill rotWithShape="1">
          <a:blip r:embed="rId3">
            <a:alphaModFix/>
          </a:blip>
          <a:srcRect/>
          <a:stretch/>
        </p:blipFill>
        <p:spPr>
          <a:xfrm>
            <a:off x="0" y="4099350"/>
            <a:ext cx="9143999" cy="1044150"/>
          </a:xfrm>
          <a:prstGeom prst="rect">
            <a:avLst/>
          </a:prstGeom>
          <a:noFill/>
          <a:ln>
            <a:noFill/>
          </a:ln>
        </p:spPr>
      </p:pic>
      <p:pic>
        <p:nvPicPr>
          <p:cNvPr id="55" name="Google Shape;55;p1" descr="Screen Shot 2016-06-05 at 2.26.27 PM.png"/>
          <p:cNvPicPr preferRelativeResize="0"/>
          <p:nvPr/>
        </p:nvPicPr>
        <p:blipFill rotWithShape="1">
          <a:blip r:embed="rId4">
            <a:alphaModFix/>
          </a:blip>
          <a:srcRect/>
          <a:stretch/>
        </p:blipFill>
        <p:spPr>
          <a:xfrm>
            <a:off x="8474205" y="4765425"/>
            <a:ext cx="594270" cy="334800"/>
          </a:xfrm>
          <a:prstGeom prst="rect">
            <a:avLst/>
          </a:prstGeom>
          <a:noFill/>
          <a:ln>
            <a:noFill/>
          </a:ln>
        </p:spPr>
      </p:pic>
      <p:sp>
        <p:nvSpPr>
          <p:cNvPr id="56" name="Google Shape;56;p1"/>
          <p:cNvSpPr txBox="1">
            <a:spLocks noGrp="1"/>
          </p:cNvSpPr>
          <p:nvPr>
            <p:ph type="ctrTitle"/>
          </p:nvPr>
        </p:nvSpPr>
        <p:spPr>
          <a:xfrm>
            <a:off x="559775" y="4023150"/>
            <a:ext cx="4158600" cy="941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3600">
                <a:solidFill>
                  <a:srgbClr val="FFFFFF"/>
                </a:solidFill>
              </a:rPr>
              <a:t>PRSA Pittsburgh</a:t>
            </a:r>
            <a:endParaRPr sz="3600">
              <a:solidFill>
                <a:srgbClr val="FFFFFF"/>
              </a:solidFill>
            </a:endParaRPr>
          </a:p>
        </p:txBody>
      </p:sp>
      <p:sp>
        <p:nvSpPr>
          <p:cNvPr id="57" name="Google Shape;57;p1"/>
          <p:cNvSpPr txBox="1">
            <a:spLocks noGrp="1"/>
          </p:cNvSpPr>
          <p:nvPr>
            <p:ph type="subTitle" idx="1"/>
          </p:nvPr>
        </p:nvSpPr>
        <p:spPr>
          <a:xfrm>
            <a:off x="4165275" y="4364924"/>
            <a:ext cx="4064325" cy="675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600" dirty="0">
                <a:solidFill>
                  <a:srgbClr val="FFFFFF"/>
                </a:solidFill>
              </a:rPr>
              <a:t>2022-2023 Renaissance Awards Sponsorship Opportunities</a:t>
            </a:r>
            <a:endParaRPr sz="1600" dirty="0">
              <a:solidFill>
                <a:srgbClr val="FFFFFF"/>
              </a:solidFill>
            </a:endParaRPr>
          </a:p>
        </p:txBody>
      </p:sp>
      <p:pic>
        <p:nvPicPr>
          <p:cNvPr id="58" name="Google Shape;58;p1" descr="Screen Shot 2016-06-05 at 2.53.19 PM.png"/>
          <p:cNvPicPr preferRelativeResize="0"/>
          <p:nvPr/>
        </p:nvPicPr>
        <p:blipFill rotWithShape="1">
          <a:blip r:embed="rId5">
            <a:alphaModFix/>
          </a:blip>
          <a:srcRect r="7610"/>
          <a:stretch/>
        </p:blipFill>
        <p:spPr>
          <a:xfrm>
            <a:off x="0" y="0"/>
            <a:ext cx="9144001" cy="409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graphicFrame>
        <p:nvGraphicFramePr>
          <p:cNvPr id="131" name="Google Shape;131;p10"/>
          <p:cNvGraphicFramePr/>
          <p:nvPr/>
        </p:nvGraphicFramePr>
        <p:xfrm>
          <a:off x="574000" y="941525"/>
          <a:ext cx="7924950" cy="1668238"/>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SUPPORTING SPONSOR </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00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Company name and logo included in all event announcements, signage and emails </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00000"/>
                        </a:lnSpc>
                        <a:spcBef>
                          <a:spcPts val="0"/>
                        </a:spcBef>
                        <a:spcAft>
                          <a:spcPts val="0"/>
                        </a:spcAft>
                        <a:buNone/>
                      </a:pPr>
                      <a:r>
                        <a:rPr lang="en-US" sz="1150" b="1" i="0" u="none" strike="noStrike" cap="none">
                          <a:solidFill>
                            <a:srgbClr val="222222"/>
                          </a:solidFill>
                          <a:latin typeface="Arial"/>
                          <a:ea typeface="Arial"/>
                          <a:cs typeface="Arial"/>
                          <a:sym typeface="Arial"/>
                        </a:rPr>
                        <a:t>Company name and logo prominently displayed on all signage during event</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(2)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6105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Two social media posts on PRSA Pittsburgh Social Media channels</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$500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5"/>
                  </a:ext>
                </a:extLst>
              </a:tr>
            </a:tbl>
          </a:graphicData>
        </a:graphic>
      </p:graphicFrame>
      <p:pic>
        <p:nvPicPr>
          <p:cNvPr id="132" name="Google Shape;132;p10"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33" name="Google Shape;133;p10"/>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Supporting Sponsor</a:t>
            </a:r>
            <a:endParaRPr sz="2400">
              <a:solidFill>
                <a:schemeClr val="lt1"/>
              </a:solidFill>
            </a:endParaRPr>
          </a:p>
        </p:txBody>
      </p:sp>
      <p:pic>
        <p:nvPicPr>
          <p:cNvPr id="134" name="Google Shape;134;p10"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40" name="Google Shape;140;p11"/>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Custom Packages</a:t>
            </a:r>
            <a:endParaRPr sz="2400">
              <a:solidFill>
                <a:schemeClr val="lt1"/>
              </a:solidFill>
            </a:endParaRPr>
          </a:p>
        </p:txBody>
      </p:sp>
      <p:pic>
        <p:nvPicPr>
          <p:cNvPr id="141" name="Google Shape;141;p11"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
        <p:nvSpPr>
          <p:cNvPr id="142" name="Google Shape;142;p11"/>
          <p:cNvSpPr txBox="1">
            <a:spLocks noGrp="1"/>
          </p:cNvSpPr>
          <p:nvPr>
            <p:ph type="body" idx="1"/>
          </p:nvPr>
        </p:nvSpPr>
        <p:spPr>
          <a:xfrm>
            <a:off x="311700" y="908300"/>
            <a:ext cx="8520600" cy="3957614"/>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endParaRPr sz="1200"/>
          </a:p>
          <a:p>
            <a:pPr marL="114300" lvl="0" indent="0" algn="l" rtl="0">
              <a:lnSpc>
                <a:spcPct val="115000"/>
              </a:lnSpc>
              <a:spcBef>
                <a:spcPts val="0"/>
              </a:spcBef>
              <a:spcAft>
                <a:spcPts val="0"/>
              </a:spcAft>
              <a:buSzPts val="1800"/>
              <a:buNone/>
            </a:pPr>
            <a:endParaRPr sz="1200"/>
          </a:p>
          <a:p>
            <a:pPr marL="0" lvl="0" indent="0" algn="l" rtl="0">
              <a:lnSpc>
                <a:spcPct val="115000"/>
              </a:lnSpc>
              <a:spcBef>
                <a:spcPts val="0"/>
              </a:spcBef>
              <a:spcAft>
                <a:spcPts val="1600"/>
              </a:spcAft>
              <a:buSzPts val="1800"/>
              <a:buNone/>
            </a:pPr>
            <a:endParaRPr sz="1200"/>
          </a:p>
        </p:txBody>
      </p:sp>
      <p:graphicFrame>
        <p:nvGraphicFramePr>
          <p:cNvPr id="143" name="Google Shape;143;p11"/>
          <p:cNvGraphicFramePr/>
          <p:nvPr>
            <p:extLst>
              <p:ext uri="{D42A27DB-BD31-4B8C-83A1-F6EECF244321}">
                <p14:modId xmlns:p14="http://schemas.microsoft.com/office/powerpoint/2010/main" val="3325941622"/>
              </p:ext>
            </p:extLst>
          </p:nvPr>
        </p:nvGraphicFramePr>
        <p:xfrm>
          <a:off x="669771" y="1130754"/>
          <a:ext cx="7924950" cy="3260384"/>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ctr" rtl="0">
                        <a:lnSpc>
                          <a:spcPct val="115000"/>
                        </a:lnSpc>
                        <a:spcBef>
                          <a:spcPts val="0"/>
                        </a:spcBef>
                        <a:spcAft>
                          <a:spcPts val="0"/>
                        </a:spcAft>
                        <a:buClr>
                          <a:srgbClr val="000000"/>
                        </a:buClr>
                        <a:buSzPts val="1000"/>
                        <a:buFont typeface="Arial"/>
                        <a:buNone/>
                      </a:pPr>
                      <a:r>
                        <a:rPr lang="en-US" sz="2000" b="1" u="none" strike="noStrike" cap="none">
                          <a:solidFill>
                            <a:srgbClr val="FFFFFF"/>
                          </a:solidFill>
                        </a:rPr>
                        <a:t>DON’T SEE THE PACKAGE YOU’RE LOOKING FOR?</a:t>
                      </a:r>
                      <a:endParaRPr sz="2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1128575">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22222"/>
                          </a:solidFill>
                          <a:latin typeface="Arial"/>
                          <a:ea typeface="Arial"/>
                          <a:cs typeface="Arial"/>
                          <a:sym typeface="Arial"/>
                        </a:rPr>
                        <a:t>No worries! </a:t>
                      </a:r>
                      <a:endParaRPr dirty="0"/>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22222"/>
                          </a:solidFill>
                          <a:latin typeface="Arial"/>
                          <a:ea typeface="Arial"/>
                          <a:cs typeface="Arial"/>
                          <a:sym typeface="Arial"/>
                        </a:rPr>
                        <a:t>If you have other sponsorship ideas or needs and</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222222"/>
                          </a:solidFill>
                          <a:latin typeface="Arial"/>
                          <a:ea typeface="Arial"/>
                          <a:cs typeface="Arial"/>
                          <a:sym typeface="Arial"/>
                        </a:rPr>
                        <a:t>would like to discuss creating a </a:t>
                      </a:r>
                      <a:r>
                        <a:rPr lang="en-US" sz="2000" b="1" i="1" u="none" strike="noStrike" cap="none" dirty="0">
                          <a:solidFill>
                            <a:srgbClr val="222222"/>
                          </a:solidFill>
                          <a:latin typeface="Arial"/>
                          <a:ea typeface="Arial"/>
                          <a:cs typeface="Arial"/>
                          <a:sym typeface="Arial"/>
                        </a:rPr>
                        <a:t>custom</a:t>
                      </a:r>
                      <a:r>
                        <a:rPr lang="en-US" sz="2000" b="1" i="0" u="none" strike="noStrike" cap="none" dirty="0">
                          <a:solidFill>
                            <a:srgbClr val="222222"/>
                          </a:solidFill>
                          <a:latin typeface="Arial"/>
                          <a:ea typeface="Arial"/>
                          <a:cs typeface="Arial"/>
                          <a:sym typeface="Arial"/>
                        </a:rPr>
                        <a:t> Renaissance Awards sponsorship, please contact Jeff Krakoff, Sponsorship Chair.</a:t>
                      </a:r>
                      <a:endParaRPr dirty="0"/>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dirty="0">
                          <a:solidFill>
                            <a:srgbClr val="222222"/>
                          </a:solidFill>
                          <a:latin typeface="Arial"/>
                          <a:ea typeface="Arial"/>
                          <a:cs typeface="Arial"/>
                          <a:sym typeface="Arial"/>
                          <a:hlinkClick r:id="rId5"/>
                        </a:rPr>
                        <a:t>jeffk@krakoffcomm.com</a:t>
                      </a:r>
                      <a:endParaRPr lang="en-US" sz="2000" b="1" i="0" u="sng" strike="noStrike" cap="none" dirty="0">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dirty="0">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50"/>
                        <a:buFont typeface="Arial"/>
                        <a:buNone/>
                      </a:pPr>
                      <a:endParaRPr sz="1150" b="1" i="0" u="none" strike="noStrike" cap="none" dirty="0">
                        <a:solidFill>
                          <a:srgbClr val="222222"/>
                        </a:solidFill>
                        <a:latin typeface="Arial"/>
                        <a:ea typeface="Arial"/>
                        <a:cs typeface="Arial"/>
                        <a:sym typeface="Arial"/>
                      </a:endParaRPr>
                    </a:p>
                  </a:txBody>
                  <a:tcPr marL="38100" marR="38100" marT="38100" marB="381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endParaRPr sz="1400" b="1" u="none" strike="noStrike" cap="none" dirty="0">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2"/>
          <p:cNvSpPr txBox="1">
            <a:spLocks noGrp="1"/>
          </p:cNvSpPr>
          <p:nvPr>
            <p:ph type="body" idx="1"/>
          </p:nvPr>
        </p:nvSpPr>
        <p:spPr>
          <a:xfrm>
            <a:off x="311700" y="908300"/>
            <a:ext cx="8520600" cy="37389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1200"/>
              <a:t>PRSA Pittsburgh is one of the largest chapters within the East Central District, one of 10 PRSA districts. The East Central District represents members in 16 PRSA chapters concentrated in Indiana, Kentucky, Michigan, Ohio, Western and Northwestern Pennsylvania and West Virginia.</a:t>
            </a:r>
            <a:endParaRPr/>
          </a:p>
          <a:p>
            <a:pPr marL="114300" lvl="0" indent="0" algn="l" rtl="0">
              <a:lnSpc>
                <a:spcPct val="115000"/>
              </a:lnSpc>
              <a:spcBef>
                <a:spcPts val="0"/>
              </a:spcBef>
              <a:spcAft>
                <a:spcPts val="0"/>
              </a:spcAft>
              <a:buSzPts val="1800"/>
              <a:buNone/>
            </a:pPr>
            <a:endParaRPr sz="1200"/>
          </a:p>
          <a:p>
            <a:pPr marL="114300" lvl="0" indent="0" algn="l" rtl="0">
              <a:lnSpc>
                <a:spcPct val="115000"/>
              </a:lnSpc>
              <a:spcBef>
                <a:spcPts val="0"/>
              </a:spcBef>
              <a:spcAft>
                <a:spcPts val="0"/>
              </a:spcAft>
              <a:buSzPts val="1800"/>
              <a:buNone/>
            </a:pPr>
            <a:r>
              <a:rPr lang="en-US" sz="1200" b="1"/>
              <a:t>The PRSA Pittsburgh Mission</a:t>
            </a:r>
            <a:endParaRPr sz="1200"/>
          </a:p>
          <a:p>
            <a:pPr marL="457200" lvl="0" indent="-342900" algn="l" rtl="0">
              <a:lnSpc>
                <a:spcPct val="115000"/>
              </a:lnSpc>
              <a:spcBef>
                <a:spcPts val="0"/>
              </a:spcBef>
              <a:spcAft>
                <a:spcPts val="0"/>
              </a:spcAft>
              <a:buSzPts val="1200"/>
              <a:buChar char="●"/>
            </a:pPr>
            <a:r>
              <a:rPr lang="en-US" sz="1200"/>
              <a:t>To create, educate, and empower a diverse community of communications professionals who value the role that public relations plays in their careers, their organizations, and the region.</a:t>
            </a:r>
            <a:endParaRPr/>
          </a:p>
          <a:p>
            <a:pPr marL="457200" lvl="0" indent="-228600" algn="l" rtl="0">
              <a:lnSpc>
                <a:spcPct val="115000"/>
              </a:lnSpc>
              <a:spcBef>
                <a:spcPts val="0"/>
              </a:spcBef>
              <a:spcAft>
                <a:spcPts val="0"/>
              </a:spcAft>
              <a:buSzPts val="1800"/>
              <a:buNone/>
            </a:pPr>
            <a:endParaRPr sz="1200"/>
          </a:p>
          <a:p>
            <a:pPr marL="114300" lvl="0" indent="0" algn="l" rtl="0">
              <a:lnSpc>
                <a:spcPct val="115000"/>
              </a:lnSpc>
              <a:spcBef>
                <a:spcPts val="0"/>
              </a:spcBef>
              <a:spcAft>
                <a:spcPts val="0"/>
              </a:spcAft>
              <a:buSzPts val="1800"/>
              <a:buNone/>
            </a:pPr>
            <a:r>
              <a:rPr lang="en-US" sz="1200" b="1"/>
              <a:t>Our Value Proposition</a:t>
            </a:r>
            <a:endParaRPr sz="1200"/>
          </a:p>
          <a:p>
            <a:pPr marL="457200" lvl="0" indent="-342900" algn="l" rtl="0">
              <a:lnSpc>
                <a:spcPct val="115000"/>
              </a:lnSpc>
              <a:spcBef>
                <a:spcPts val="0"/>
              </a:spcBef>
              <a:spcAft>
                <a:spcPts val="0"/>
              </a:spcAft>
              <a:buSzPts val="1200"/>
              <a:buChar char="●"/>
            </a:pPr>
            <a:r>
              <a:rPr lang="en-US" sz="1200"/>
              <a:t>PRSA Pittsburgh believes public relations serves an increasingly vital role in the leadership, business, marketing, and communications functions of all organizations, and we aim to provide our members with the tools, support, education, and networking to play this role in their respective organizations.</a:t>
            </a:r>
            <a:endParaRPr/>
          </a:p>
          <a:p>
            <a:pPr marL="457200" lvl="0" indent="-342900" algn="l" rtl="0">
              <a:lnSpc>
                <a:spcPct val="115000"/>
              </a:lnSpc>
              <a:spcBef>
                <a:spcPts val="0"/>
              </a:spcBef>
              <a:spcAft>
                <a:spcPts val="0"/>
              </a:spcAft>
              <a:buSzPts val="1200"/>
              <a:buChar char="●"/>
            </a:pPr>
            <a:r>
              <a:rPr lang="en-US" sz="1200"/>
              <a:t>We do this through:</a:t>
            </a:r>
            <a:endParaRPr/>
          </a:p>
          <a:p>
            <a:pPr marL="457200" lvl="0" indent="-342900" algn="l" rtl="0">
              <a:lnSpc>
                <a:spcPct val="115000"/>
              </a:lnSpc>
              <a:spcBef>
                <a:spcPts val="0"/>
              </a:spcBef>
              <a:spcAft>
                <a:spcPts val="0"/>
              </a:spcAft>
              <a:buSzPts val="1200"/>
              <a:buChar char="●"/>
            </a:pPr>
            <a:r>
              <a:rPr lang="en-US" sz="1200"/>
              <a:t>Encouraging research, analysis, and discussion of the challenges and opportunities facing PR professionals today.</a:t>
            </a:r>
            <a:endParaRPr/>
          </a:p>
          <a:p>
            <a:pPr marL="457200" lvl="0" indent="-342900" algn="l" rtl="0">
              <a:lnSpc>
                <a:spcPct val="115000"/>
              </a:lnSpc>
              <a:spcBef>
                <a:spcPts val="0"/>
              </a:spcBef>
              <a:spcAft>
                <a:spcPts val="0"/>
              </a:spcAft>
              <a:buSzPts val="1200"/>
              <a:buChar char="●"/>
            </a:pPr>
            <a:r>
              <a:rPr lang="en-US" sz="1200"/>
              <a:t>Strengthening and maintaining the highest standards of service and ethical conduct by all members of the profession.</a:t>
            </a:r>
            <a:endParaRPr/>
          </a:p>
          <a:p>
            <a:pPr marL="457200" lvl="0" indent="-342900" algn="l" rtl="0">
              <a:lnSpc>
                <a:spcPct val="115000"/>
              </a:lnSpc>
              <a:spcBef>
                <a:spcPts val="0"/>
              </a:spcBef>
              <a:spcAft>
                <a:spcPts val="0"/>
              </a:spcAft>
              <a:buSzPts val="1200"/>
              <a:buChar char="●"/>
            </a:pPr>
            <a:r>
              <a:rPr lang="en-US" sz="1200"/>
              <a:t>Supporting the creation of mutually beneficial relationships between our members where diverse ideas, strategies and tactics can be shared.</a:t>
            </a:r>
            <a:endParaRPr/>
          </a:p>
          <a:p>
            <a:pPr marL="457200" lvl="0" indent="-342900" algn="l" rtl="0">
              <a:lnSpc>
                <a:spcPct val="115000"/>
              </a:lnSpc>
              <a:spcBef>
                <a:spcPts val="0"/>
              </a:spcBef>
              <a:spcAft>
                <a:spcPts val="0"/>
              </a:spcAft>
              <a:buSzPts val="1200"/>
              <a:buChar char="●"/>
            </a:pPr>
            <a:r>
              <a:rPr lang="en-US" sz="1200"/>
              <a:t>Recognizing, rewarding, and sharing our members’ accomplishments.</a:t>
            </a:r>
            <a:endParaRPr/>
          </a:p>
          <a:p>
            <a:pPr marL="0" lvl="0" indent="0" algn="l" rtl="0">
              <a:lnSpc>
                <a:spcPct val="115000"/>
              </a:lnSpc>
              <a:spcBef>
                <a:spcPts val="0"/>
              </a:spcBef>
              <a:spcAft>
                <a:spcPts val="1600"/>
              </a:spcAft>
              <a:buSzPts val="1800"/>
              <a:buNone/>
            </a:pPr>
            <a:endParaRPr sz="1200"/>
          </a:p>
        </p:txBody>
      </p:sp>
      <p:pic>
        <p:nvPicPr>
          <p:cNvPr id="64" name="Google Shape;64;p2"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65" name="Google Shape;65;p2"/>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chemeClr val="lt1"/>
                </a:solidFill>
              </a:rPr>
              <a:t>About PRSA Pittsburgh</a:t>
            </a:r>
            <a:endParaRPr>
              <a:solidFill>
                <a:schemeClr val="lt1"/>
              </a:solidFill>
            </a:endParaRPr>
          </a:p>
        </p:txBody>
      </p:sp>
      <p:pic>
        <p:nvPicPr>
          <p:cNvPr id="66" name="Google Shape;66;p2"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body" idx="1"/>
          </p:nvPr>
        </p:nvSpPr>
        <p:spPr>
          <a:xfrm>
            <a:off x="311700" y="908300"/>
            <a:ext cx="8520600" cy="3738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FF0000"/>
              </a:buClr>
              <a:buSzPts val="1800"/>
              <a:buChar char="●"/>
            </a:pPr>
            <a:r>
              <a:rPr lang="en-US" sz="1600">
                <a:solidFill>
                  <a:srgbClr val="FF0000"/>
                </a:solidFill>
              </a:rPr>
              <a:t>Each year, PRSA Pittsburgh recognizes outstanding public relations practitioners, campaigns, and tactics throughout southwestern PA with the prestigious Renaissance Awards. The annual event regularly attracts more than 100 of the area’s most accomplished PR, communications, and marketing professionals. </a:t>
            </a:r>
            <a:endParaRPr>
              <a:solidFill>
                <a:srgbClr val="FF0000"/>
              </a:solidFill>
            </a:endParaRPr>
          </a:p>
          <a:p>
            <a:pPr marL="457200" lvl="0" indent="-228600" algn="l" rtl="0">
              <a:lnSpc>
                <a:spcPct val="115000"/>
              </a:lnSpc>
              <a:spcBef>
                <a:spcPts val="0"/>
              </a:spcBef>
              <a:spcAft>
                <a:spcPts val="0"/>
              </a:spcAft>
              <a:buSzPts val="1800"/>
              <a:buNone/>
            </a:pPr>
            <a:endParaRPr sz="1600">
              <a:solidFill>
                <a:srgbClr val="FF0000"/>
              </a:solidFill>
            </a:endParaRPr>
          </a:p>
          <a:p>
            <a:pPr marL="457200" lvl="0" indent="-342900" algn="l" rtl="0">
              <a:lnSpc>
                <a:spcPct val="115000"/>
              </a:lnSpc>
              <a:spcBef>
                <a:spcPts val="0"/>
              </a:spcBef>
              <a:spcAft>
                <a:spcPts val="0"/>
              </a:spcAft>
              <a:buClr>
                <a:srgbClr val="FF0000"/>
              </a:buClr>
              <a:buSzPts val="1800"/>
              <a:buChar char="●"/>
            </a:pPr>
            <a:r>
              <a:rPr lang="en-US" sz="1600">
                <a:solidFill>
                  <a:srgbClr val="FF0000"/>
                </a:solidFill>
              </a:rPr>
              <a:t>Sponsoring this event puts your brand in front of a very captive audience on one of the biggest nights of the year for PR &amp; Marketers in the Pittsburgh region. Renaissance sponsorships allow organizations to build on the prestige of this annual awards program to get their products, services, and people in front of the best and brightest members of the Pittsburgh PR community, including past and present PRSA PGH officers, lifetime Renaissance Hall of Fame inductees, agency leaders, chief marketing and communications officers, and some of the most talented PR graduates in the region.</a:t>
            </a:r>
            <a:endParaRPr>
              <a:solidFill>
                <a:srgbClr val="FF0000"/>
              </a:solidFill>
            </a:endParaRPr>
          </a:p>
          <a:p>
            <a:pPr marL="457200" lvl="0" indent="-228600" algn="l" rtl="0">
              <a:lnSpc>
                <a:spcPct val="115000"/>
              </a:lnSpc>
              <a:spcBef>
                <a:spcPts val="0"/>
              </a:spcBef>
              <a:spcAft>
                <a:spcPts val="0"/>
              </a:spcAft>
              <a:buSzPts val="1800"/>
              <a:buNone/>
            </a:pPr>
            <a:endParaRPr sz="1600">
              <a:solidFill>
                <a:srgbClr val="FF0000"/>
              </a:solidFill>
            </a:endParaRPr>
          </a:p>
          <a:p>
            <a:pPr marL="0" lvl="0" indent="0" algn="l" rtl="0">
              <a:lnSpc>
                <a:spcPct val="115000"/>
              </a:lnSpc>
              <a:spcBef>
                <a:spcPts val="0"/>
              </a:spcBef>
              <a:spcAft>
                <a:spcPts val="1600"/>
              </a:spcAft>
              <a:buSzPts val="1800"/>
              <a:buNone/>
            </a:pPr>
            <a:endParaRPr>
              <a:solidFill>
                <a:srgbClr val="FF0000"/>
              </a:solidFill>
            </a:endParaRPr>
          </a:p>
        </p:txBody>
      </p:sp>
      <p:pic>
        <p:nvPicPr>
          <p:cNvPr id="72" name="Google Shape;72;p3"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73" name="Google Shape;73;p3"/>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chemeClr val="lt1"/>
                </a:solidFill>
              </a:rPr>
              <a:t>PRSA Pittsburgh Renaissance Awards</a:t>
            </a:r>
            <a:endParaRPr>
              <a:solidFill>
                <a:schemeClr val="lt1"/>
              </a:solidFill>
            </a:endParaRPr>
          </a:p>
        </p:txBody>
      </p:sp>
      <p:pic>
        <p:nvPicPr>
          <p:cNvPr id="74" name="Google Shape;74;p3"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4"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80" name="Google Shape;80;p4"/>
          <p:cNvSpPr txBox="1">
            <a:spLocks noGrp="1"/>
          </p:cNvSpPr>
          <p:nvPr>
            <p:ph type="title" idx="4294967295"/>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b="1">
                <a:solidFill>
                  <a:schemeClr val="lt1"/>
                </a:solidFill>
              </a:rPr>
              <a:t>What are the Renaissance Awards?</a:t>
            </a:r>
            <a:endParaRPr>
              <a:solidFill>
                <a:schemeClr val="lt1"/>
              </a:solidFill>
            </a:endParaRPr>
          </a:p>
        </p:txBody>
      </p:sp>
      <p:pic>
        <p:nvPicPr>
          <p:cNvPr id="81" name="Google Shape;81;p4"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pic>
        <p:nvPicPr>
          <p:cNvPr id="82" name="Google Shape;82;p4" title="PRSA PGH Renaissance Awards 2018"/>
          <p:cNvPicPr preferRelativeResize="0"/>
          <p:nvPr/>
        </p:nvPicPr>
        <p:blipFill rotWithShape="1">
          <a:blip r:embed="rId5">
            <a:alphaModFix/>
          </a:blip>
          <a:srcRect/>
          <a:stretch/>
        </p:blipFill>
        <p:spPr>
          <a:xfrm>
            <a:off x="236044" y="1657349"/>
            <a:ext cx="4335956" cy="2438975"/>
          </a:xfrm>
          <a:prstGeom prst="rect">
            <a:avLst/>
          </a:prstGeom>
          <a:noFill/>
          <a:ln>
            <a:noFill/>
          </a:ln>
        </p:spPr>
      </p:pic>
      <p:sp>
        <p:nvSpPr>
          <p:cNvPr id="83" name="Google Shape;83;p4"/>
          <p:cNvSpPr txBox="1"/>
          <p:nvPr/>
        </p:nvSpPr>
        <p:spPr>
          <a:xfrm>
            <a:off x="236044" y="4192291"/>
            <a:ext cx="43359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PRSA Pittsburgh Renaissance Awards - 2018</a:t>
            </a:r>
            <a:endParaRPr/>
          </a:p>
        </p:txBody>
      </p:sp>
      <p:pic>
        <p:nvPicPr>
          <p:cNvPr id="84" name="Google Shape;84;p4" title="PRSA PGH - Renaissance Awards 2019"/>
          <p:cNvPicPr preferRelativeResize="0"/>
          <p:nvPr/>
        </p:nvPicPr>
        <p:blipFill rotWithShape="1">
          <a:blip r:embed="rId6">
            <a:alphaModFix/>
          </a:blip>
          <a:srcRect/>
          <a:stretch/>
        </p:blipFill>
        <p:spPr>
          <a:xfrm>
            <a:off x="4693144" y="1657349"/>
            <a:ext cx="4335956" cy="2438975"/>
          </a:xfrm>
          <a:prstGeom prst="rect">
            <a:avLst/>
          </a:prstGeom>
          <a:noFill/>
          <a:ln>
            <a:noFill/>
          </a:ln>
        </p:spPr>
      </p:pic>
      <p:sp>
        <p:nvSpPr>
          <p:cNvPr id="85" name="Google Shape;85;p4"/>
          <p:cNvSpPr txBox="1"/>
          <p:nvPr/>
        </p:nvSpPr>
        <p:spPr>
          <a:xfrm>
            <a:off x="4913949" y="4192291"/>
            <a:ext cx="43359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PRSA Pittsburgh Renaissance Awards - 2019</a:t>
            </a:r>
            <a:endParaRPr/>
          </a:p>
        </p:txBody>
      </p:sp>
      <p:sp>
        <p:nvSpPr>
          <p:cNvPr id="86" name="Google Shape;86;p4"/>
          <p:cNvSpPr txBox="1"/>
          <p:nvPr/>
        </p:nvSpPr>
        <p:spPr>
          <a:xfrm>
            <a:off x="2464272" y="1253605"/>
            <a:ext cx="433595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1" u="none" strike="noStrike" cap="none">
                <a:solidFill>
                  <a:srgbClr val="000000"/>
                </a:solidFill>
                <a:latin typeface="Arial"/>
                <a:ea typeface="Arial"/>
                <a:cs typeface="Arial"/>
                <a:sym typeface="Arial"/>
              </a:rPr>
              <a:t>Click to Play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Google Shape;91;p5"/>
          <p:cNvGraphicFramePr/>
          <p:nvPr/>
        </p:nvGraphicFramePr>
        <p:xfrm>
          <a:off x="574000" y="941525"/>
          <a:ext cx="7924950" cy="3292491"/>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PRESENTING SPONSOR (Only one available)</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15000"/>
                        </a:lnSpc>
                        <a:spcBef>
                          <a:spcPts val="0"/>
                        </a:spcBef>
                        <a:spcAft>
                          <a:spcPts val="0"/>
                        </a:spcAft>
                        <a:buClr>
                          <a:srgbClr val="000000"/>
                        </a:buClr>
                        <a:buSzPts val="1000"/>
                        <a:buFont typeface="Arial"/>
                        <a:buNone/>
                      </a:pPr>
                      <a:r>
                        <a:rPr lang="en-US" sz="1150" b="1" i="0" u="none" strike="noStrike" cap="none">
                          <a:solidFill>
                            <a:srgbClr val="222222"/>
                          </a:solidFill>
                          <a:latin typeface="Arial"/>
                          <a:ea typeface="Arial"/>
                          <a:cs typeface="Arial"/>
                          <a:sym typeface="Arial"/>
                        </a:rPr>
                        <a:t>Exclusive presenting rights in all event announcements, signage and emails – </a:t>
                      </a:r>
                      <a:br>
                        <a:rPr lang="en-US" sz="1150" b="1" i="0" u="none" strike="noStrike" cap="none">
                          <a:solidFill>
                            <a:srgbClr val="222222"/>
                          </a:solidFill>
                          <a:latin typeface="Arial"/>
                          <a:ea typeface="Arial"/>
                          <a:cs typeface="Arial"/>
                          <a:sym typeface="Arial"/>
                        </a:rPr>
                      </a:br>
                      <a:r>
                        <a:rPr lang="en-US" sz="1150" b="1" i="0" u="none" strike="noStrike" cap="none">
                          <a:solidFill>
                            <a:srgbClr val="222222"/>
                          </a:solidFill>
                          <a:latin typeface="Arial"/>
                          <a:ea typeface="Arial"/>
                          <a:cs typeface="Arial"/>
                          <a:sym typeface="Arial"/>
                        </a:rPr>
                        <a:t>“PRSA Renaissance Awards presented by…”</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Company name and logo prominently displayed on all signage during event</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Opportunity to make introductory remarks to audience or present award of choice</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VIP Seating (front row) for your company (up to 10 total seats)</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Opportunity to distribute gift bags including branded promotional materials to all attendees</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105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(5)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9230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Full-page program ad in Renaissance Awards program</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77500">
                <a:tc>
                  <a:txBody>
                    <a:bodyPr/>
                    <a:lstStyle/>
                    <a:p>
                      <a:pPr marL="0" marR="0" lvl="0" indent="0" algn="l" rtl="0">
                        <a:lnSpc>
                          <a:spcPct val="115000"/>
                        </a:lnSpc>
                        <a:spcBef>
                          <a:spcPts val="0"/>
                        </a:spcBef>
                        <a:spcAft>
                          <a:spcPts val="0"/>
                        </a:spcAft>
                        <a:buClr>
                          <a:srgbClr val="000000"/>
                        </a:buClr>
                        <a:buSzPts val="1100"/>
                        <a:buFont typeface="Arial"/>
                        <a:buNone/>
                      </a:pPr>
                      <a:r>
                        <a:rPr lang="en-US" sz="1150" b="1" i="0" u="none" strike="noStrike" cap="none">
                          <a:solidFill>
                            <a:srgbClr val="222222"/>
                          </a:solidFill>
                          <a:latin typeface="Arial"/>
                          <a:ea typeface="Arial"/>
                          <a:cs typeface="Arial"/>
                          <a:sym typeface="Arial"/>
                        </a:rPr>
                        <a:t>Four social media posts on PRSA Pittsburgh Social Media channels</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30312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(1) Blog post on</a:t>
                      </a:r>
                      <a:r>
                        <a:rPr lang="en-US" sz="1150" b="1" u="none" strike="noStrike" cap="none">
                          <a:solidFill>
                            <a:schemeClr val="hlink"/>
                          </a:solidFill>
                          <a:uFill>
                            <a:noFill/>
                          </a:uFill>
                          <a:hlinkClick r:id="rId3"/>
                        </a:rPr>
                        <a:t> </a:t>
                      </a:r>
                      <a:r>
                        <a:rPr lang="en-US" sz="1150" b="1" u="sng" strike="noStrike" cap="none">
                          <a:solidFill>
                            <a:schemeClr val="hlink"/>
                          </a:solidFill>
                          <a:hlinkClick r:id="rId3"/>
                        </a:rPr>
                        <a:t>prsa-pgh.org</a:t>
                      </a:r>
                      <a:r>
                        <a:rPr lang="en-US" sz="1150" b="1" u="none" strike="noStrike" cap="none">
                          <a:solidFill>
                            <a:srgbClr val="222222"/>
                          </a:solidFill>
                        </a:rPr>
                        <a:t> dedicated to your organization</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$4,000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10"/>
                  </a:ext>
                </a:extLst>
              </a:tr>
            </a:tbl>
          </a:graphicData>
        </a:graphic>
      </p:graphicFrame>
      <p:pic>
        <p:nvPicPr>
          <p:cNvPr id="92" name="Google Shape;92;p5" descr="Screen Shot 2016-06-05 at 11.04.42 AM.png"/>
          <p:cNvPicPr preferRelativeResize="0"/>
          <p:nvPr/>
        </p:nvPicPr>
        <p:blipFill rotWithShape="1">
          <a:blip r:embed="rId4">
            <a:alphaModFix/>
          </a:blip>
          <a:srcRect/>
          <a:stretch/>
        </p:blipFill>
        <p:spPr>
          <a:xfrm>
            <a:off x="0" y="-8"/>
            <a:ext cx="9143999" cy="723965"/>
          </a:xfrm>
          <a:prstGeom prst="rect">
            <a:avLst/>
          </a:prstGeom>
          <a:noFill/>
          <a:ln>
            <a:noFill/>
          </a:ln>
        </p:spPr>
      </p:pic>
      <p:sp>
        <p:nvSpPr>
          <p:cNvPr id="93" name="Google Shape;93;p5"/>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Presenting Sponsor</a:t>
            </a:r>
            <a:endParaRPr sz="2400">
              <a:solidFill>
                <a:schemeClr val="lt1"/>
              </a:solidFill>
            </a:endParaRPr>
          </a:p>
        </p:txBody>
      </p:sp>
      <p:pic>
        <p:nvPicPr>
          <p:cNvPr id="94" name="Google Shape;94;p5" descr="Screen Shot 2016-06-05 at 2.26.27 PM.png"/>
          <p:cNvPicPr preferRelativeResize="0"/>
          <p:nvPr/>
        </p:nvPicPr>
        <p:blipFill rotWithShape="1">
          <a:blip r:embed="rId5">
            <a:alphaModFix/>
          </a:blip>
          <a:srcRect/>
          <a:stretch/>
        </p:blipFill>
        <p:spPr>
          <a:xfrm>
            <a:off x="8434830" y="194575"/>
            <a:ext cx="594270" cy="33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aphicFrame>
        <p:nvGraphicFramePr>
          <p:cNvPr id="99" name="Google Shape;99;p6"/>
          <p:cNvGraphicFramePr/>
          <p:nvPr/>
        </p:nvGraphicFramePr>
        <p:xfrm>
          <a:off x="574000" y="941525"/>
          <a:ext cx="7924950" cy="2422691"/>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NETWORKING SPONSOR (Only one available)</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15000"/>
                        </a:lnSpc>
                        <a:spcBef>
                          <a:spcPts val="0"/>
                        </a:spcBef>
                        <a:spcAft>
                          <a:spcPts val="0"/>
                        </a:spcAft>
                        <a:buClr>
                          <a:srgbClr val="000000"/>
                        </a:buClr>
                        <a:buSzPts val="1000"/>
                        <a:buFont typeface="Arial"/>
                        <a:buNone/>
                      </a:pPr>
                      <a:r>
                        <a:rPr lang="en-US" sz="1150" b="1" i="0" u="none" strike="noStrike" cap="none">
                          <a:solidFill>
                            <a:srgbClr val="222222"/>
                          </a:solidFill>
                          <a:latin typeface="Arial"/>
                          <a:ea typeface="Arial"/>
                          <a:cs typeface="Arial"/>
                          <a:sym typeface="Arial"/>
                        </a:rPr>
                        <a:t>Exclusive drink sponsorship rights in all event announcements, signage and emails – </a:t>
                      </a:r>
                      <a:br>
                        <a:rPr lang="en-US" sz="1150" b="1" i="0" u="none" strike="noStrike" cap="none">
                          <a:solidFill>
                            <a:srgbClr val="222222"/>
                          </a:solidFill>
                          <a:latin typeface="Arial"/>
                          <a:ea typeface="Arial"/>
                          <a:cs typeface="Arial"/>
                          <a:sym typeface="Arial"/>
                        </a:rPr>
                      </a:br>
                      <a:r>
                        <a:rPr lang="en-US" sz="1150" b="1" i="0" u="none" strike="noStrike" cap="none">
                          <a:solidFill>
                            <a:srgbClr val="222222"/>
                          </a:solidFill>
                          <a:latin typeface="Arial"/>
                          <a:ea typeface="Arial"/>
                          <a:cs typeface="Arial"/>
                          <a:sym typeface="Arial"/>
                        </a:rPr>
                        <a:t>“PRSA Renaissance Awards Networking Happy Hour presented by…”</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Opportunity to name the official PRSA Renaissance drink</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Logo recognition on all happy hour high-top tables</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(3)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6105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Half-page program ad in Renaissance Awards program</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2300">
                <a:tc>
                  <a:txBody>
                    <a:bodyPr/>
                    <a:lstStyle/>
                    <a:p>
                      <a:pPr marL="0" marR="0" lvl="0" indent="0" algn="l" rtl="0">
                        <a:lnSpc>
                          <a:spcPct val="115000"/>
                        </a:lnSpc>
                        <a:spcBef>
                          <a:spcPts val="0"/>
                        </a:spcBef>
                        <a:spcAft>
                          <a:spcPts val="0"/>
                        </a:spcAft>
                        <a:buClr>
                          <a:srgbClr val="000000"/>
                        </a:buClr>
                        <a:buSzPts val="1100"/>
                        <a:buFont typeface="Arial"/>
                        <a:buNone/>
                      </a:pPr>
                      <a:r>
                        <a:rPr lang="en-US" sz="1150" b="1" i="0" u="none" strike="noStrike" cap="none">
                          <a:solidFill>
                            <a:srgbClr val="222222"/>
                          </a:solidFill>
                          <a:latin typeface="Arial"/>
                          <a:ea typeface="Arial"/>
                          <a:cs typeface="Arial"/>
                          <a:sym typeface="Arial"/>
                        </a:rPr>
                        <a:t>Two social media posts on PRSA Pittsburgh Social Media channels</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$2,000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7"/>
                  </a:ext>
                </a:extLst>
              </a:tr>
            </a:tbl>
          </a:graphicData>
        </a:graphic>
      </p:graphicFrame>
      <p:pic>
        <p:nvPicPr>
          <p:cNvPr id="100" name="Google Shape;100;p6"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01" name="Google Shape;101;p6"/>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Networking Sponsor</a:t>
            </a:r>
            <a:endParaRPr sz="2400">
              <a:solidFill>
                <a:schemeClr val="lt1"/>
              </a:solidFill>
            </a:endParaRPr>
          </a:p>
        </p:txBody>
      </p:sp>
      <p:pic>
        <p:nvPicPr>
          <p:cNvPr id="102" name="Google Shape;102;p6"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aphicFrame>
        <p:nvGraphicFramePr>
          <p:cNvPr id="107" name="Google Shape;107;p7"/>
          <p:cNvGraphicFramePr/>
          <p:nvPr/>
        </p:nvGraphicFramePr>
        <p:xfrm>
          <a:off x="574000" y="941525"/>
          <a:ext cx="7924950" cy="2562141"/>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CHAMPIONS SPONSOR (Only one available)</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222222"/>
                          </a:solidFill>
                          <a:latin typeface="Arial"/>
                          <a:ea typeface="Arial"/>
                          <a:cs typeface="Arial"/>
                          <a:sym typeface="Arial"/>
                        </a:rPr>
                        <a:t>Exclusive presenting rights in all event announcements, signage and emails – </a:t>
                      </a:r>
                      <a:br>
                        <a:rPr lang="en-US" sz="1100" b="1" i="0" u="none" strike="noStrike" cap="none">
                          <a:solidFill>
                            <a:srgbClr val="222222"/>
                          </a:solidFill>
                          <a:latin typeface="Arial"/>
                          <a:ea typeface="Arial"/>
                          <a:cs typeface="Arial"/>
                          <a:sym typeface="Arial"/>
                        </a:rPr>
                      </a:br>
                      <a:r>
                        <a:rPr lang="en-US" sz="1100" b="1" i="0" u="none" strike="noStrike" cap="none">
                          <a:solidFill>
                            <a:srgbClr val="222222"/>
                          </a:solidFill>
                          <a:latin typeface="Arial"/>
                          <a:ea typeface="Arial"/>
                          <a:cs typeface="Arial"/>
                          <a:sym typeface="Arial"/>
                        </a:rPr>
                        <a:t>“Our PRSA Renaissance Awards champions toast sponsored by…” (held after the awards ceremony)</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222222"/>
                          </a:solidFill>
                          <a:latin typeface="Arial"/>
                          <a:ea typeface="Arial"/>
                          <a:cs typeface="Arial"/>
                          <a:sym typeface="Arial"/>
                        </a:rPr>
                        <a:t>Sponsor watermark on official PRSA Champions photo that is sent to all attendees and shared on PRSA Pittsburgh social channels</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222222"/>
                          </a:solidFill>
                          <a:latin typeface="Arial"/>
                          <a:ea typeface="Arial"/>
                          <a:cs typeface="Arial"/>
                          <a:sym typeface="Arial"/>
                        </a:rPr>
                        <a:t>Company name and logo prominently displayed on all signage during event</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(3)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6105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Half-page program ad in Renaissance Awards program</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2300">
                <a:tc>
                  <a:txBody>
                    <a:bodyPr/>
                    <a:lstStyle/>
                    <a:p>
                      <a:pPr marL="0" marR="0" lvl="0" indent="0" algn="l" rtl="0">
                        <a:lnSpc>
                          <a:spcPct val="115000"/>
                        </a:lnSpc>
                        <a:spcBef>
                          <a:spcPts val="0"/>
                        </a:spcBef>
                        <a:spcAft>
                          <a:spcPts val="0"/>
                        </a:spcAft>
                        <a:buClr>
                          <a:srgbClr val="000000"/>
                        </a:buClr>
                        <a:buSzPts val="1100"/>
                        <a:buFont typeface="Arial"/>
                        <a:buNone/>
                      </a:pPr>
                      <a:r>
                        <a:rPr lang="en-US" sz="1150" b="1" i="0" u="none" strike="noStrike" cap="none">
                          <a:solidFill>
                            <a:srgbClr val="222222"/>
                          </a:solidFill>
                          <a:latin typeface="Arial"/>
                          <a:ea typeface="Arial"/>
                          <a:cs typeface="Arial"/>
                          <a:sym typeface="Arial"/>
                        </a:rPr>
                        <a:t>Two social media posts on PRSA Pittsburgh Social Media channels</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$2,000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7"/>
                  </a:ext>
                </a:extLst>
              </a:tr>
            </a:tbl>
          </a:graphicData>
        </a:graphic>
      </p:graphicFrame>
      <p:pic>
        <p:nvPicPr>
          <p:cNvPr id="108" name="Google Shape;108;p7"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09" name="Google Shape;109;p7"/>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Champions Sponsor</a:t>
            </a:r>
            <a:endParaRPr sz="2400">
              <a:solidFill>
                <a:schemeClr val="lt1"/>
              </a:solidFill>
            </a:endParaRPr>
          </a:p>
        </p:txBody>
      </p:sp>
      <p:pic>
        <p:nvPicPr>
          <p:cNvPr id="110" name="Google Shape;110;p7"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Google Shape;115;p8"/>
          <p:cNvGraphicFramePr/>
          <p:nvPr/>
        </p:nvGraphicFramePr>
        <p:xfrm>
          <a:off x="574000" y="941525"/>
          <a:ext cx="7924950" cy="2422691"/>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AFTER PARTY SPONSOR (Only one available)</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15000"/>
                        </a:lnSpc>
                        <a:spcBef>
                          <a:spcPts val="0"/>
                        </a:spcBef>
                        <a:spcAft>
                          <a:spcPts val="0"/>
                        </a:spcAft>
                        <a:buClr>
                          <a:srgbClr val="000000"/>
                        </a:buClr>
                        <a:buSzPts val="1000"/>
                        <a:buFont typeface="Arial"/>
                        <a:buNone/>
                      </a:pPr>
                      <a:r>
                        <a:rPr lang="en-US" sz="1150" b="1" i="0" u="none" strike="noStrike" cap="none">
                          <a:solidFill>
                            <a:srgbClr val="222222"/>
                          </a:solidFill>
                          <a:latin typeface="Arial"/>
                          <a:ea typeface="Arial"/>
                          <a:cs typeface="Arial"/>
                          <a:sym typeface="Arial"/>
                        </a:rPr>
                        <a:t>Exclusive drink sponsorship rights in all event announcements, signage and emails – </a:t>
                      </a:r>
                      <a:br>
                        <a:rPr lang="en-US" sz="1150" b="1" i="0" u="none" strike="noStrike" cap="none">
                          <a:solidFill>
                            <a:srgbClr val="222222"/>
                          </a:solidFill>
                          <a:latin typeface="Arial"/>
                          <a:ea typeface="Arial"/>
                          <a:cs typeface="Arial"/>
                          <a:sym typeface="Arial"/>
                        </a:rPr>
                      </a:br>
                      <a:r>
                        <a:rPr lang="en-US" sz="1150" b="1" i="0" u="none" strike="noStrike" cap="none">
                          <a:solidFill>
                            <a:srgbClr val="222222"/>
                          </a:solidFill>
                          <a:latin typeface="Arial"/>
                          <a:ea typeface="Arial"/>
                          <a:cs typeface="Arial"/>
                          <a:sym typeface="Arial"/>
                        </a:rPr>
                        <a:t>“PRSA Renaissance Awards After Party presented by…”</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Opportunity to name the official PRSA Renaissance drink at</a:t>
                      </a:r>
                      <a:r>
                        <a:rPr lang="en-US" sz="1150" b="1">
                          <a:solidFill>
                            <a:srgbClr val="222222"/>
                          </a:solidFill>
                        </a:rPr>
                        <a:t> Bar Louie</a:t>
                      </a:r>
                      <a:r>
                        <a:rPr lang="en-US" sz="1150" b="1" u="none" strike="noStrike" cap="none">
                          <a:solidFill>
                            <a:srgbClr val="222222"/>
                          </a:solidFill>
                        </a:rPr>
                        <a:t> </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15000"/>
                        </a:lnSpc>
                        <a:spcBef>
                          <a:spcPts val="0"/>
                        </a:spcBef>
                        <a:spcAft>
                          <a:spcPts val="0"/>
                        </a:spcAft>
                        <a:buClr>
                          <a:srgbClr val="000000"/>
                        </a:buClr>
                        <a:buSzPts val="1150"/>
                        <a:buFont typeface="Arial"/>
                        <a:buNone/>
                      </a:pPr>
                      <a:r>
                        <a:rPr lang="en-US" sz="1150" b="1" u="none" strike="noStrike" cap="none">
                          <a:solidFill>
                            <a:srgbClr val="222222"/>
                          </a:solidFill>
                        </a:rPr>
                        <a:t>Logo recognition at </a:t>
                      </a:r>
                      <a:r>
                        <a:rPr lang="en-US" sz="1150" b="1">
                          <a:solidFill>
                            <a:srgbClr val="222222"/>
                          </a:solidFill>
                        </a:rPr>
                        <a:t>Bar Louie</a:t>
                      </a:r>
                      <a:r>
                        <a:rPr lang="en-US" sz="1150" b="1" u="none" strike="noStrike" cap="none">
                          <a:solidFill>
                            <a:srgbClr val="222222"/>
                          </a:solidFill>
                        </a:rPr>
                        <a:t> and handouts you’d like to provide</a:t>
                      </a:r>
                      <a:endParaRPr sz="115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(2)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6105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Half-page program ad in Renaissance Awards program</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92300">
                <a:tc>
                  <a:txBody>
                    <a:bodyPr/>
                    <a:lstStyle/>
                    <a:p>
                      <a:pPr marL="0" marR="0" lvl="0" indent="0" algn="l" rtl="0">
                        <a:lnSpc>
                          <a:spcPct val="115000"/>
                        </a:lnSpc>
                        <a:spcBef>
                          <a:spcPts val="0"/>
                        </a:spcBef>
                        <a:spcAft>
                          <a:spcPts val="0"/>
                        </a:spcAft>
                        <a:buClr>
                          <a:srgbClr val="000000"/>
                        </a:buClr>
                        <a:buSzPts val="1100"/>
                        <a:buFont typeface="Arial"/>
                        <a:buNone/>
                      </a:pPr>
                      <a:r>
                        <a:rPr lang="en-US" sz="1150" b="1" i="0" u="none" strike="noStrike" cap="none">
                          <a:solidFill>
                            <a:srgbClr val="222222"/>
                          </a:solidFill>
                          <a:latin typeface="Arial"/>
                          <a:ea typeface="Arial"/>
                          <a:cs typeface="Arial"/>
                          <a:sym typeface="Arial"/>
                        </a:rPr>
                        <a:t>Two social media posts on PRSA Pittsburgh Social Media channels</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$1,000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7"/>
                  </a:ext>
                </a:extLst>
              </a:tr>
            </a:tbl>
          </a:graphicData>
        </a:graphic>
      </p:graphicFrame>
      <p:pic>
        <p:nvPicPr>
          <p:cNvPr id="116" name="Google Shape;116;p8"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17" name="Google Shape;117;p8"/>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After Party Sponsor</a:t>
            </a:r>
            <a:endParaRPr sz="2400">
              <a:solidFill>
                <a:schemeClr val="lt1"/>
              </a:solidFill>
            </a:endParaRPr>
          </a:p>
        </p:txBody>
      </p:sp>
      <p:pic>
        <p:nvPicPr>
          <p:cNvPr id="118" name="Google Shape;118;p8"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aphicFrame>
        <p:nvGraphicFramePr>
          <p:cNvPr id="123" name="Google Shape;123;p9"/>
          <p:cNvGraphicFramePr/>
          <p:nvPr/>
        </p:nvGraphicFramePr>
        <p:xfrm>
          <a:off x="574000" y="941525"/>
          <a:ext cx="7924950" cy="2419566"/>
        </p:xfrm>
        <a:graphic>
          <a:graphicData uri="http://schemas.openxmlformats.org/drawingml/2006/table">
            <a:tbl>
              <a:tblPr>
                <a:noFill/>
                <a:tableStyleId>{CE7FBB45-ED1F-40BF-8EFB-5A0D227D87C5}</a:tableStyleId>
              </a:tblPr>
              <a:tblGrid>
                <a:gridCol w="7924950">
                  <a:extLst>
                    <a:ext uri="{9D8B030D-6E8A-4147-A177-3AD203B41FA5}">
                      <a16:colId xmlns:a16="http://schemas.microsoft.com/office/drawing/2014/main" val="20000"/>
                    </a:ext>
                  </a:extLst>
                </a:gridCol>
              </a:tblGrid>
              <a:tr h="21937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solidFill>
                            <a:srgbClr val="FFFFFF"/>
                          </a:solidFill>
                        </a:rPr>
                        <a:t>AWARD SPONSOR (Three available)</a:t>
                      </a:r>
                      <a:endParaRPr sz="1000" b="1" u="none" strike="noStrike" cap="none">
                        <a:solidFill>
                          <a:srgbClr val="FFFFFF"/>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89175">
                <a:tc>
                  <a:txBody>
                    <a:bodyPr/>
                    <a:lstStyle/>
                    <a:p>
                      <a:pPr marL="0" marR="0" lvl="0" indent="0" algn="l" rtl="0">
                        <a:lnSpc>
                          <a:spcPct val="115000"/>
                        </a:lnSpc>
                        <a:spcBef>
                          <a:spcPts val="0"/>
                        </a:spcBef>
                        <a:spcAft>
                          <a:spcPts val="0"/>
                        </a:spcAft>
                        <a:buClr>
                          <a:srgbClr val="000000"/>
                        </a:buClr>
                        <a:buSzPts val="1000"/>
                        <a:buFont typeface="Arial"/>
                        <a:buNone/>
                      </a:pPr>
                      <a:r>
                        <a:rPr lang="en-US" sz="1150" b="1" i="0" u="none" strike="noStrike" cap="none">
                          <a:solidFill>
                            <a:srgbClr val="222222"/>
                          </a:solidFill>
                          <a:latin typeface="Arial"/>
                          <a:ea typeface="Arial"/>
                          <a:cs typeface="Arial"/>
                          <a:sym typeface="Arial"/>
                        </a:rPr>
                        <a:t>Recognition as the [AWARD OF YOUR CHOICE] sponsor at the PRSA Renaissance Awards Ceremony</a:t>
                      </a:r>
                      <a:br>
                        <a:rPr lang="en-US" sz="1150" b="1" i="0" u="none" strike="noStrike" cap="none">
                          <a:solidFill>
                            <a:srgbClr val="222222"/>
                          </a:solidFill>
                          <a:latin typeface="Arial"/>
                          <a:ea typeface="Arial"/>
                          <a:cs typeface="Arial"/>
                          <a:sym typeface="Arial"/>
                        </a:rPr>
                      </a:br>
                      <a:r>
                        <a:rPr lang="en-US" sz="1150" b="1" i="0" u="none" strike="noStrike" cap="none">
                          <a:solidFill>
                            <a:srgbClr val="222222"/>
                          </a:solidFill>
                          <a:latin typeface="Arial"/>
                          <a:ea typeface="Arial"/>
                          <a:cs typeface="Arial"/>
                          <a:sym typeface="Arial"/>
                        </a:rPr>
                        <a:t>“PRSA Renaissance Awards [AWARD OF YOUR CHOICE] presented by…”</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9175">
                <a:tc>
                  <a:txBody>
                    <a:bodyPr/>
                    <a:lstStyle/>
                    <a:p>
                      <a:pPr marL="0" marR="0" lvl="0" indent="0" algn="l" rtl="0">
                        <a:lnSpc>
                          <a:spcPct val="115000"/>
                        </a:lnSpc>
                        <a:spcBef>
                          <a:spcPts val="0"/>
                        </a:spcBef>
                        <a:spcAft>
                          <a:spcPts val="0"/>
                        </a:spcAft>
                        <a:buClr>
                          <a:srgbClr val="000000"/>
                        </a:buClr>
                        <a:buSzPts val="1000"/>
                        <a:buFont typeface="Arial"/>
                        <a:buNone/>
                      </a:pPr>
                      <a:r>
                        <a:rPr lang="en-US" sz="1150" b="1" i="0" u="none" strike="noStrike" cap="none">
                          <a:solidFill>
                            <a:srgbClr val="222222"/>
                          </a:solidFill>
                          <a:latin typeface="Arial"/>
                          <a:ea typeface="Arial"/>
                          <a:cs typeface="Arial"/>
                          <a:sym typeface="Arial"/>
                        </a:rPr>
                        <a:t>One minute of remarks to tee up [AWARD OF YOUR CHOICE] Award</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89175">
                <a:tc>
                  <a:txBody>
                    <a:bodyPr/>
                    <a:lstStyle/>
                    <a:p>
                      <a:pPr marL="0" marR="0" lvl="0" indent="0" algn="l" rtl="0">
                        <a:lnSpc>
                          <a:spcPct val="100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Company name and logo included in all event announcements, signage and emails </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89175">
                <a:tc>
                  <a:txBody>
                    <a:bodyPr/>
                    <a:lstStyle/>
                    <a:p>
                      <a:pPr marL="0" marR="0" lvl="0" indent="0" algn="l" rtl="0">
                        <a:lnSpc>
                          <a:spcPct val="100000"/>
                        </a:lnSpc>
                        <a:spcBef>
                          <a:spcPts val="0"/>
                        </a:spcBef>
                        <a:spcAft>
                          <a:spcPts val="0"/>
                        </a:spcAft>
                        <a:buNone/>
                      </a:pPr>
                      <a:r>
                        <a:rPr lang="en-US" sz="1150" b="1" i="0" u="none" strike="noStrike" cap="none">
                          <a:solidFill>
                            <a:srgbClr val="222222"/>
                          </a:solidFill>
                          <a:latin typeface="Arial"/>
                          <a:ea typeface="Arial"/>
                          <a:cs typeface="Arial"/>
                          <a:sym typeface="Arial"/>
                        </a:rPr>
                        <a:t>Company name and logo prominently displayed on all signage during event</a:t>
                      </a:r>
                      <a:endParaRPr sz="1150" b="1" i="0" u="none" strike="noStrike" cap="none">
                        <a:solidFill>
                          <a:srgbClr val="222222"/>
                        </a:solidFill>
                        <a:latin typeface="Arial"/>
                        <a:ea typeface="Arial"/>
                        <a:cs typeface="Arial"/>
                        <a:sym typeface="Aria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891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solidFill>
                            <a:srgbClr val="222222"/>
                          </a:solidFill>
                        </a:rPr>
                        <a:t>(2) Tickets to event</a:t>
                      </a:r>
                      <a:endParaRPr sz="1100" b="1" u="none" strike="noStrike" cap="none">
                        <a:solidFill>
                          <a:srgbClr val="222222"/>
                        </a:solidFill>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61050">
                <a:tc>
                  <a:txBody>
                    <a:bodyPr/>
                    <a:lstStyle/>
                    <a:p>
                      <a:pPr marL="0" marR="0" lvl="0" indent="0" algn="l" rtl="0">
                        <a:lnSpc>
                          <a:spcPct val="115000"/>
                        </a:lnSpc>
                        <a:spcBef>
                          <a:spcPts val="0"/>
                        </a:spcBef>
                        <a:spcAft>
                          <a:spcPts val="0"/>
                        </a:spcAft>
                        <a:buClr>
                          <a:srgbClr val="000000"/>
                        </a:buClr>
                        <a:buSzPts val="1150"/>
                        <a:buFont typeface="Arial"/>
                        <a:buNone/>
                      </a:pPr>
                      <a:r>
                        <a:rPr lang="en-US" sz="1150" b="1" i="0" u="none" strike="noStrike" cap="none">
                          <a:solidFill>
                            <a:srgbClr val="222222"/>
                          </a:solidFill>
                          <a:latin typeface="Arial"/>
                          <a:ea typeface="Arial"/>
                          <a:cs typeface="Arial"/>
                          <a:sym typeface="Arial"/>
                        </a:rPr>
                        <a:t>Two social media posts on PRSA Pittsburgh Social Media channels</a:t>
                      </a:r>
                      <a:endParaRPr/>
                    </a:p>
                  </a:txBody>
                  <a:tcPr marL="38100" marR="38100" marT="38100" marB="381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0312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PACKAGE COST: $1,000</a:t>
                      </a:r>
                      <a:endParaRPr sz="1400" b="1" u="none" strike="noStrike" cap="none">
                        <a:solidFill>
                          <a:srgbClr val="FFFFFF"/>
                        </a:solidFill>
                      </a:endParaRPr>
                    </a:p>
                  </a:txBody>
                  <a:tcPr marL="38100" marR="38100" marT="38100" marB="38100">
                    <a:lnL w="9525" cap="flat" cmpd="sng">
                      <a:solidFill>
                        <a:srgbClr val="3A7CA1"/>
                      </a:solidFill>
                      <a:prstDash val="solid"/>
                      <a:round/>
                      <a:headEnd type="none" w="sm" len="sm"/>
                      <a:tailEnd type="none" w="sm" len="sm"/>
                    </a:lnL>
                    <a:lnR w="9525" cap="flat" cmpd="sng">
                      <a:solidFill>
                        <a:srgbClr val="3A7CA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3A7CA1"/>
                      </a:solidFill>
                      <a:prstDash val="solid"/>
                      <a:round/>
                      <a:headEnd type="none" w="sm" len="sm"/>
                      <a:tailEnd type="none" w="sm" len="sm"/>
                    </a:lnB>
                    <a:solidFill>
                      <a:srgbClr val="1C4587"/>
                    </a:solidFill>
                  </a:tcPr>
                </a:tc>
                <a:extLst>
                  <a:ext uri="{0D108BD9-81ED-4DB2-BD59-A6C34878D82A}">
                    <a16:rowId xmlns:a16="http://schemas.microsoft.com/office/drawing/2014/main" val="10007"/>
                  </a:ext>
                </a:extLst>
              </a:tr>
            </a:tbl>
          </a:graphicData>
        </a:graphic>
      </p:graphicFrame>
      <p:pic>
        <p:nvPicPr>
          <p:cNvPr id="124" name="Google Shape;124;p9" descr="Screen Shot 2016-06-05 at 11.04.42 AM.png"/>
          <p:cNvPicPr preferRelativeResize="0"/>
          <p:nvPr/>
        </p:nvPicPr>
        <p:blipFill rotWithShape="1">
          <a:blip r:embed="rId3">
            <a:alphaModFix/>
          </a:blip>
          <a:srcRect/>
          <a:stretch/>
        </p:blipFill>
        <p:spPr>
          <a:xfrm>
            <a:off x="0" y="-8"/>
            <a:ext cx="9143999" cy="723965"/>
          </a:xfrm>
          <a:prstGeom prst="rect">
            <a:avLst/>
          </a:prstGeom>
          <a:noFill/>
          <a:ln>
            <a:noFill/>
          </a:ln>
        </p:spPr>
      </p:pic>
      <p:sp>
        <p:nvSpPr>
          <p:cNvPr id="125" name="Google Shape;125;p9"/>
          <p:cNvSpPr txBox="1">
            <a:spLocks noGrp="1"/>
          </p:cNvSpPr>
          <p:nvPr>
            <p:ph type="title"/>
          </p:nvPr>
        </p:nvSpPr>
        <p:spPr>
          <a:xfrm>
            <a:off x="574000" y="108725"/>
            <a:ext cx="8116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400" b="1">
                <a:solidFill>
                  <a:schemeClr val="lt1"/>
                </a:solidFill>
              </a:rPr>
              <a:t>Renaissance Awards – Award Sponsor</a:t>
            </a:r>
            <a:endParaRPr sz="2400">
              <a:solidFill>
                <a:schemeClr val="lt1"/>
              </a:solidFill>
            </a:endParaRPr>
          </a:p>
        </p:txBody>
      </p:sp>
      <p:pic>
        <p:nvPicPr>
          <p:cNvPr id="126" name="Google Shape;126;p9" descr="Screen Shot 2016-06-05 at 2.26.27 PM.png"/>
          <p:cNvPicPr preferRelativeResize="0"/>
          <p:nvPr/>
        </p:nvPicPr>
        <p:blipFill rotWithShape="1">
          <a:blip r:embed="rId4">
            <a:alphaModFix/>
          </a:blip>
          <a:srcRect/>
          <a:stretch/>
        </p:blipFill>
        <p:spPr>
          <a:xfrm>
            <a:off x="8434830" y="194575"/>
            <a:ext cx="594270" cy="3348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987</Words>
  <Application>Microsoft Office PowerPoint</Application>
  <PresentationFormat>On-screen Show (16:9)</PresentationFormat>
  <Paragraphs>87</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PRSA Pittsburgh</vt:lpstr>
      <vt:lpstr>About PRSA Pittsburgh</vt:lpstr>
      <vt:lpstr>PRSA Pittsburgh Renaissance Awards</vt:lpstr>
      <vt:lpstr>What are the Renaissance Awards?</vt:lpstr>
      <vt:lpstr>Renaissance Awards – Presenting Sponsor</vt:lpstr>
      <vt:lpstr>Renaissance Awards – Networking Sponsor</vt:lpstr>
      <vt:lpstr>Renaissance Awards – Champions Sponsor</vt:lpstr>
      <vt:lpstr>Renaissance Awards – After Party Sponsor</vt:lpstr>
      <vt:lpstr>Renaissance Awards – Award Sponsor</vt:lpstr>
      <vt:lpstr>Renaissance Awards – Supporting Sponsor</vt:lpstr>
      <vt:lpstr>Renaissance Awards – Custom Packages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PRSA Pittsburgh</dc:title>
  <dc:creator>Radick, Steve</dc:creator>
  <cp:lastModifiedBy>Lauren Suchy</cp:lastModifiedBy>
  <cp:revision>1</cp:revision>
  <dcterms:modified xsi:type="dcterms:W3CDTF">2022-09-06T20:16:51Z</dcterms:modified>
</cp:coreProperties>
</file>